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sldIdLst>
    <p:sldId id="264" r:id="rId2"/>
    <p:sldId id="256" r:id="rId3"/>
    <p:sldId id="258" r:id="rId4"/>
    <p:sldId id="260" r:id="rId5"/>
    <p:sldId id="266" r:id="rId6"/>
    <p:sldId id="265" r:id="rId7"/>
    <p:sldId id="263" r:id="rId8"/>
    <p:sldId id="262" r:id="rId9"/>
    <p:sldId id="257"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98566907-A736-4376-B566-2981D617A9A1}" type="datetimeFigureOut">
              <a:rPr lang="en-US" smtClean="0"/>
              <a:pPr/>
              <a:t>10/03/2016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854ACA-7ADF-4AFD-9508-4B46D40038BC}"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566907-A736-4376-B566-2981D617A9A1}" type="datetimeFigureOut">
              <a:rPr lang="en-US" smtClean="0"/>
              <a:pPr/>
              <a:t>10/03/2016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854ACA-7ADF-4AFD-9508-4B46D40038B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566907-A736-4376-B566-2981D617A9A1}" type="datetimeFigureOut">
              <a:rPr lang="en-US" smtClean="0"/>
              <a:pPr/>
              <a:t>10/03/2016</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C5854ACA-7ADF-4AFD-9508-4B46D40038B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566907-A736-4376-B566-2981D617A9A1}" type="datetimeFigureOut">
              <a:rPr lang="en-US" smtClean="0"/>
              <a:pPr/>
              <a:t>10/03/2016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854ACA-7ADF-4AFD-9508-4B46D40038B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8566907-A736-4376-B566-2981D617A9A1}" type="datetimeFigureOut">
              <a:rPr lang="en-US" smtClean="0"/>
              <a:pPr/>
              <a:t>10/03/2016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854ACA-7ADF-4AFD-9508-4B46D40038B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8566907-A736-4376-B566-2981D617A9A1}" type="datetimeFigureOut">
              <a:rPr lang="en-US" smtClean="0"/>
              <a:pPr/>
              <a:t>10/03/2016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854ACA-7ADF-4AFD-9508-4B46D40038B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8566907-A736-4376-B566-2981D617A9A1}" type="datetimeFigureOut">
              <a:rPr lang="en-US" smtClean="0"/>
              <a:pPr/>
              <a:t>10/03/2016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854ACA-7ADF-4AFD-9508-4B46D40038B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8566907-A736-4376-B566-2981D617A9A1}" type="datetimeFigureOut">
              <a:rPr lang="en-US" smtClean="0"/>
              <a:pPr/>
              <a:t>10/03/2016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854ACA-7ADF-4AFD-9508-4B46D40038B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566907-A736-4376-B566-2981D617A9A1}" type="datetimeFigureOut">
              <a:rPr lang="en-US" smtClean="0"/>
              <a:pPr/>
              <a:t>10/03/2016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854ACA-7ADF-4AFD-9508-4B46D40038B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8566907-A736-4376-B566-2981D617A9A1}" type="datetimeFigureOut">
              <a:rPr lang="en-US" smtClean="0"/>
              <a:pPr/>
              <a:t>10/03/2016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854ACA-7ADF-4AFD-9508-4B46D40038BC}"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98566907-A736-4376-B566-2981D617A9A1}" type="datetimeFigureOut">
              <a:rPr lang="en-US" smtClean="0"/>
              <a:pPr/>
              <a:t>10/03/2016</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C5854ACA-7ADF-4AFD-9508-4B46D40038B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98566907-A736-4376-B566-2981D617A9A1}" type="datetimeFigureOut">
              <a:rPr lang="en-US" smtClean="0"/>
              <a:pPr/>
              <a:t>10/03/2016</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C5854ACA-7ADF-4AFD-9508-4B46D40038B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5448"/>
            <a:ext cx="8970818" cy="1252728"/>
          </a:xfrm>
        </p:spPr>
        <p:txBody>
          <a:bodyPr>
            <a:noAutofit/>
          </a:bodyPr>
          <a:lstStyle/>
          <a:p>
            <a:pPr algn="ctr"/>
            <a:r>
              <a:rPr lang="en-US" sz="3200" dirty="0" smtClean="0"/>
              <a:t>Warm- Up:  1)  Compare and Contrast the following images 2)What does it tell us about our world today?</a:t>
            </a:r>
            <a:endParaRPr lang="en-US" sz="3200" dirty="0"/>
          </a:p>
        </p:txBody>
      </p:sp>
      <p:pic>
        <p:nvPicPr>
          <p:cNvPr id="4" name="Picture 4" descr="http://www.vocalo.org/sites/default/files/imagecache/medium/media/vocalo-image/school%20segregation.gif"/>
          <p:cNvPicPr>
            <a:picLocks noChangeAspect="1" noChangeArrowheads="1"/>
          </p:cNvPicPr>
          <p:nvPr/>
        </p:nvPicPr>
        <p:blipFill>
          <a:blip r:embed="rId2" cstate="print"/>
          <a:srcRect/>
          <a:stretch>
            <a:fillRect/>
          </a:stretch>
        </p:blipFill>
        <p:spPr bwMode="auto">
          <a:xfrm>
            <a:off x="0" y="1828800"/>
            <a:ext cx="3886200" cy="30009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2" descr="http://www.bradwestness.com/wp-content/uploads/2012/05/0e351.jpg"/>
          <p:cNvPicPr>
            <a:picLocks noChangeAspect="1" noChangeArrowheads="1"/>
          </p:cNvPicPr>
          <p:nvPr/>
        </p:nvPicPr>
        <p:blipFill>
          <a:blip r:embed="rId3" cstate="print"/>
          <a:srcRect/>
          <a:stretch>
            <a:fillRect/>
          </a:stretch>
        </p:blipFill>
        <p:spPr bwMode="auto">
          <a:xfrm>
            <a:off x="4360718" y="3124200"/>
            <a:ext cx="4762500" cy="31146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4932218" y="6238876"/>
            <a:ext cx="4191000" cy="461665"/>
          </a:xfrm>
          <a:prstGeom prst="rect">
            <a:avLst/>
          </a:prstGeom>
          <a:noFill/>
        </p:spPr>
        <p:txBody>
          <a:bodyPr wrap="square" rtlCol="0">
            <a:spAutoFit/>
          </a:bodyPr>
          <a:lstStyle/>
          <a:p>
            <a:pPr algn="ctr"/>
            <a:r>
              <a:rPr lang="en-US" sz="2400" dirty="0" smtClean="0"/>
              <a:t>Segregation – Ca. 1930</a:t>
            </a:r>
            <a:endParaRPr lang="en-US" sz="2400" dirty="0"/>
          </a:p>
        </p:txBody>
      </p:sp>
    </p:spTree>
    <p:extLst>
      <p:ext uri="{BB962C8B-B14F-4D97-AF65-F5344CB8AC3E}">
        <p14:creationId xmlns:p14="http://schemas.microsoft.com/office/powerpoint/2010/main" val="1606663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9545" y="228600"/>
            <a:ext cx="7772400" cy="1470025"/>
          </a:xfrm>
        </p:spPr>
        <p:txBody>
          <a:bodyPr/>
          <a:lstStyle/>
          <a:p>
            <a:pPr algn="ctr"/>
            <a:r>
              <a:rPr lang="en-US" dirty="0" smtClean="0"/>
              <a:t>Rise of Segregation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381125"/>
            <a:ext cx="7543800" cy="5231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229600" cy="1143000"/>
          </a:xfrm>
        </p:spPr>
        <p:txBody>
          <a:bodyPr/>
          <a:lstStyle/>
          <a:p>
            <a:pPr algn="ctr"/>
            <a:r>
              <a:rPr lang="en-US" dirty="0" smtClean="0"/>
              <a:t>Resistance and Repression</a:t>
            </a:r>
            <a:endParaRPr lang="en-US" dirty="0"/>
          </a:p>
        </p:txBody>
      </p:sp>
      <p:sp>
        <p:nvSpPr>
          <p:cNvPr id="3" name="Content Placeholder 2"/>
          <p:cNvSpPr>
            <a:spLocks noGrp="1"/>
          </p:cNvSpPr>
          <p:nvPr>
            <p:ph sz="half" idx="1"/>
          </p:nvPr>
        </p:nvSpPr>
        <p:spPr>
          <a:xfrm>
            <a:off x="0" y="1600200"/>
            <a:ext cx="4495800" cy="5181600"/>
          </a:xfrm>
        </p:spPr>
        <p:txBody>
          <a:bodyPr>
            <a:normAutofit lnSpcReduction="10000"/>
          </a:bodyPr>
          <a:lstStyle/>
          <a:p>
            <a:r>
              <a:rPr lang="en-US" dirty="0" smtClean="0"/>
              <a:t>Late 1800s many African Americans: </a:t>
            </a:r>
          </a:p>
          <a:p>
            <a:pPr lvl="1"/>
            <a:r>
              <a:rPr lang="en-US" dirty="0" smtClean="0"/>
              <a:t>Were very poor</a:t>
            </a:r>
          </a:p>
          <a:p>
            <a:pPr lvl="1"/>
            <a:r>
              <a:rPr lang="en-US" dirty="0" smtClean="0"/>
              <a:t>Sought a better life outside the South.</a:t>
            </a:r>
          </a:p>
          <a:p>
            <a:pPr lvl="1"/>
            <a:r>
              <a:rPr lang="en-US" dirty="0" smtClean="0"/>
              <a:t>"</a:t>
            </a:r>
            <a:r>
              <a:rPr lang="en-US" dirty="0" err="1" smtClean="0"/>
              <a:t>Exodusters</a:t>
            </a:r>
            <a:r>
              <a:rPr lang="en-US" dirty="0" smtClean="0"/>
              <a:t>“</a:t>
            </a:r>
          </a:p>
          <a:p>
            <a:pPr lvl="1"/>
            <a:endParaRPr lang="en-US" dirty="0" smtClean="0"/>
          </a:p>
          <a:p>
            <a:r>
              <a:rPr lang="en-US" dirty="0" smtClean="0"/>
              <a:t>Blacks joined the Populist Party</a:t>
            </a:r>
          </a:p>
          <a:p>
            <a:endParaRPr lang="en-US" dirty="0" smtClean="0"/>
          </a:p>
          <a:p>
            <a:r>
              <a:rPr lang="en-US" dirty="0" smtClean="0"/>
              <a:t>Although free AA were often denied their rights</a:t>
            </a:r>
          </a:p>
          <a:p>
            <a:endParaRPr lang="en-US" dirty="0"/>
          </a:p>
        </p:txBody>
      </p:sp>
      <p:pic>
        <p:nvPicPr>
          <p:cNvPr id="10242" name="Picture 2" descr="http://img.kansasmemory.org/featured/d00000695.jpg"/>
          <p:cNvPicPr>
            <a:picLocks noChangeAspect="1" noChangeArrowheads="1"/>
          </p:cNvPicPr>
          <p:nvPr/>
        </p:nvPicPr>
        <p:blipFill>
          <a:blip r:embed="rId2" cstate="print"/>
          <a:srcRect/>
          <a:stretch>
            <a:fillRect/>
          </a:stretch>
        </p:blipFill>
        <p:spPr bwMode="auto">
          <a:xfrm>
            <a:off x="5048250" y="1539240"/>
            <a:ext cx="3657600" cy="21945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44" name="Picture 4" descr="http://middle.usm.k12.wi.us/faculty/taft/unit5/westwebquest/exodusters/levee.gif"/>
          <p:cNvPicPr>
            <a:picLocks noChangeAspect="1" noChangeArrowheads="1"/>
          </p:cNvPicPr>
          <p:nvPr/>
        </p:nvPicPr>
        <p:blipFill>
          <a:blip r:embed="rId3" cstate="print"/>
          <a:srcRect/>
          <a:stretch>
            <a:fillRect/>
          </a:stretch>
        </p:blipFill>
        <p:spPr bwMode="auto">
          <a:xfrm>
            <a:off x="4610100" y="3733800"/>
            <a:ext cx="4533900" cy="276567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additive="base">
                                        <p:cTn id="3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 calcmode="lin" valueType="num">
                                      <p:cBhvr additive="base">
                                        <p:cTn id="3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Imposing Segregation</a:t>
            </a:r>
            <a:endParaRPr lang="en-US" dirty="0"/>
          </a:p>
        </p:txBody>
      </p:sp>
      <p:sp>
        <p:nvSpPr>
          <p:cNvPr id="3" name="Content Placeholder 2"/>
          <p:cNvSpPr>
            <a:spLocks noGrp="1"/>
          </p:cNvSpPr>
          <p:nvPr>
            <p:ph sz="half" idx="1"/>
          </p:nvPr>
        </p:nvSpPr>
        <p:spPr>
          <a:xfrm>
            <a:off x="0" y="1600200"/>
            <a:ext cx="4495800" cy="4525963"/>
          </a:xfrm>
        </p:spPr>
        <p:txBody>
          <a:bodyPr>
            <a:normAutofit lnSpcReduction="10000"/>
          </a:bodyPr>
          <a:lstStyle/>
          <a:p>
            <a:r>
              <a:rPr lang="en-US" dirty="0"/>
              <a:t>Election officials made voting hard for African Americans.</a:t>
            </a:r>
          </a:p>
          <a:p>
            <a:endParaRPr lang="en-US" dirty="0" smtClean="0"/>
          </a:p>
          <a:p>
            <a:r>
              <a:rPr lang="en-US" dirty="0" smtClean="0"/>
              <a:t>Southern states:</a:t>
            </a:r>
          </a:p>
          <a:p>
            <a:pPr lvl="1"/>
            <a:r>
              <a:rPr lang="en-US" dirty="0" smtClean="0"/>
              <a:t>poll taxes</a:t>
            </a:r>
          </a:p>
          <a:p>
            <a:pPr lvl="1"/>
            <a:r>
              <a:rPr lang="en-US" dirty="0" smtClean="0"/>
              <a:t>literacy tests.</a:t>
            </a:r>
          </a:p>
          <a:p>
            <a:endParaRPr lang="en-US" dirty="0" smtClean="0"/>
          </a:p>
          <a:p>
            <a:r>
              <a:rPr lang="en-US" dirty="0" smtClean="0"/>
              <a:t>Violence </a:t>
            </a:r>
          </a:p>
          <a:p>
            <a:pPr lvl="1"/>
            <a:r>
              <a:rPr lang="en-US" dirty="0" smtClean="0"/>
              <a:t>beating, intimidation, and lynching.</a:t>
            </a:r>
          </a:p>
          <a:p>
            <a:endParaRPr lang="en-US" dirty="0" smtClean="0"/>
          </a:p>
          <a:p>
            <a:endParaRPr lang="en-US" dirty="0"/>
          </a:p>
        </p:txBody>
      </p:sp>
      <p:pic>
        <p:nvPicPr>
          <p:cNvPr id="16392" name="Picture 8" descr="cartoon voting "/>
          <p:cNvPicPr>
            <a:picLocks noChangeAspect="1" noChangeArrowheads="1"/>
          </p:cNvPicPr>
          <p:nvPr/>
        </p:nvPicPr>
        <p:blipFill>
          <a:blip r:embed="rId2" cstate="print"/>
          <a:srcRect/>
          <a:stretch>
            <a:fillRect/>
          </a:stretch>
        </p:blipFill>
        <p:spPr bwMode="auto">
          <a:xfrm>
            <a:off x="4495800" y="1143000"/>
            <a:ext cx="4076191" cy="5181600"/>
          </a:xfrm>
          <a:prstGeom prst="rect">
            <a:avLst/>
          </a:prstGeom>
          <a:noFill/>
        </p:spPr>
      </p:pic>
      <p:sp>
        <p:nvSpPr>
          <p:cNvPr id="10" name="TextBox 9"/>
          <p:cNvSpPr txBox="1"/>
          <p:nvPr/>
        </p:nvSpPr>
        <p:spPr>
          <a:xfrm>
            <a:off x="5029200" y="6324600"/>
            <a:ext cx="3733800" cy="381000"/>
          </a:xfrm>
          <a:prstGeom prst="rect">
            <a:avLst/>
          </a:prstGeom>
          <a:noFill/>
        </p:spPr>
        <p:txBody>
          <a:bodyPr wrap="square" rtlCol="0">
            <a:spAutoFit/>
          </a:bodyPr>
          <a:lstStyle/>
          <a:p>
            <a:r>
              <a:rPr lang="en-US" dirty="0" smtClean="0"/>
              <a:t>“By the way, what’s the big word?”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392"/>
                                        </p:tgtEl>
                                        <p:attrNameLst>
                                          <p:attrName>style.visibility</p:attrName>
                                        </p:attrNameLst>
                                      </p:cBhvr>
                                      <p:to>
                                        <p:strVal val="visible"/>
                                      </p:to>
                                    </p:set>
                                    <p:animEffect transition="in" filter="blinds(horizontal)">
                                      <p:cBhvr>
                                        <p:cTn id="12" dur="500"/>
                                        <p:tgtEl>
                                          <p:spTgt spid="1639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additive="base">
                                        <p:cTn id="2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additive="base">
                                        <p:cTn id="2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2" end="2"/>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 calcmode="lin" valueType="num">
                                      <p:cBhvr additive="base">
                                        <p:cTn id="4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Lynching was Brutal</a:t>
            </a:r>
            <a:endParaRPr lang="en-US" dirty="0"/>
          </a:p>
        </p:txBody>
      </p:sp>
      <p:sp>
        <p:nvSpPr>
          <p:cNvPr id="3" name="Content Placeholder 2"/>
          <p:cNvSpPr>
            <a:spLocks noGrp="1"/>
          </p:cNvSpPr>
          <p:nvPr>
            <p:ph sz="half" idx="1"/>
          </p:nvPr>
        </p:nvSpPr>
        <p:spPr>
          <a:xfrm>
            <a:off x="0" y="1524000"/>
            <a:ext cx="4419600" cy="4855464"/>
          </a:xfrm>
        </p:spPr>
        <p:txBody>
          <a:bodyPr>
            <a:noAutofit/>
          </a:bodyPr>
          <a:lstStyle/>
          <a:p>
            <a:r>
              <a:rPr lang="en-US" sz="2000" dirty="0" smtClean="0"/>
              <a:t>“Hose's </a:t>
            </a:r>
            <a:r>
              <a:rPr lang="en-US" sz="2000" dirty="0"/>
              <a:t>execution was extremely brutal. Hose initially refused to confess, but after his ears were cut from his head, he claimed responsibility for the crimes. The Atlanta Constitution reported that 2000 witnesses watched as he was </a:t>
            </a:r>
            <a:r>
              <a:rPr lang="en-US" sz="2000" dirty="0" smtClean="0"/>
              <a:t>doused in kerosene and burned </a:t>
            </a:r>
            <a:r>
              <a:rPr lang="en-US" sz="2000" dirty="0"/>
              <a:t>alive </a:t>
            </a:r>
            <a:r>
              <a:rPr lang="en-US" sz="2000" dirty="0" smtClean="0"/>
              <a:t>while his </a:t>
            </a:r>
            <a:r>
              <a:rPr lang="en-US" sz="2000" dirty="0"/>
              <a:t>body </a:t>
            </a:r>
            <a:r>
              <a:rPr lang="en-US" sz="2000" dirty="0" smtClean="0"/>
              <a:t>was cut </a:t>
            </a:r>
            <a:r>
              <a:rPr lang="en-US" sz="2000" dirty="0"/>
              <a:t>and mutilated. </a:t>
            </a:r>
            <a:r>
              <a:rPr lang="en-US" sz="2000" dirty="0" smtClean="0"/>
              <a:t>Even </a:t>
            </a:r>
            <a:r>
              <a:rPr lang="en-US" sz="2000" dirty="0"/>
              <a:t>Hose's bones were taken from the scene as souvenirs. </a:t>
            </a:r>
            <a:r>
              <a:rPr lang="en-US" sz="2000" dirty="0" smtClean="0"/>
              <a:t>“</a:t>
            </a:r>
            <a:endParaRPr lang="en-US" sz="20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1600200"/>
            <a:ext cx="48006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753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were Jim Crow Laws?</a:t>
            </a:r>
            <a:endParaRPr lang="en-US" dirty="0"/>
          </a:p>
        </p:txBody>
      </p:sp>
      <p:sp>
        <p:nvSpPr>
          <p:cNvPr id="3" name="Content Placeholder 2"/>
          <p:cNvSpPr>
            <a:spLocks noGrp="1"/>
          </p:cNvSpPr>
          <p:nvPr>
            <p:ph sz="half" idx="1"/>
          </p:nvPr>
        </p:nvSpPr>
        <p:spPr>
          <a:xfrm>
            <a:off x="304800" y="1773936"/>
            <a:ext cx="4191000" cy="4900998"/>
          </a:xfrm>
        </p:spPr>
        <p:txBody>
          <a:bodyPr>
            <a:normAutofit fontScale="92500" lnSpcReduction="10000"/>
          </a:bodyPr>
          <a:lstStyle/>
          <a:p>
            <a:r>
              <a:rPr lang="en-US" dirty="0" smtClean="0"/>
              <a:t>Jim Crow was a minstrel character</a:t>
            </a:r>
          </a:p>
          <a:p>
            <a:endParaRPr lang="en-US" dirty="0"/>
          </a:p>
          <a:p>
            <a:r>
              <a:rPr lang="en-US" dirty="0" smtClean="0"/>
              <a:t>Jim Crow laws were enacted to enforce segregation</a:t>
            </a:r>
          </a:p>
          <a:p>
            <a:endParaRPr lang="en-US" dirty="0"/>
          </a:p>
          <a:p>
            <a:r>
              <a:rPr lang="en-US" dirty="0" smtClean="0"/>
              <a:t>Particularly embedded in the South</a:t>
            </a:r>
          </a:p>
          <a:p>
            <a:endParaRPr lang="en-US" dirty="0"/>
          </a:p>
          <a:p>
            <a:r>
              <a:rPr lang="en-US" dirty="0" smtClean="0"/>
              <a:t>Turn and talk: Do we see segregation in America anymore?</a:t>
            </a:r>
          </a:p>
          <a:p>
            <a:endParaRPr lang="en-US" dirty="0"/>
          </a:p>
          <a:p>
            <a:endParaRPr lang="en-US" dirty="0" smtClean="0"/>
          </a:p>
          <a:p>
            <a:endParaRPr lang="en-US" dirty="0"/>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1447800"/>
            <a:ext cx="3429000" cy="5227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3704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arn(inVertical)">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was 1896</a:t>
            </a:r>
            <a:r>
              <a:rPr lang="en-US" dirty="0"/>
              <a:t> </a:t>
            </a:r>
            <a:r>
              <a:rPr lang="en-US" i="1" dirty="0" err="1"/>
              <a:t>Plessy</a:t>
            </a:r>
            <a:r>
              <a:rPr lang="en-US" dirty="0"/>
              <a:t> v. </a:t>
            </a:r>
            <a:r>
              <a:rPr lang="en-US" i="1" dirty="0" smtClean="0"/>
              <a:t>Ferguson?</a:t>
            </a:r>
            <a:r>
              <a:rPr lang="en-US" dirty="0"/>
              <a:t/>
            </a:r>
            <a:br>
              <a:rPr lang="en-US" dirty="0"/>
            </a:br>
            <a:endParaRPr lang="en-US" dirty="0"/>
          </a:p>
        </p:txBody>
      </p:sp>
      <p:sp>
        <p:nvSpPr>
          <p:cNvPr id="3" name="Content Placeholder 2"/>
          <p:cNvSpPr>
            <a:spLocks noGrp="1"/>
          </p:cNvSpPr>
          <p:nvPr>
            <p:ph sz="half" idx="1"/>
          </p:nvPr>
        </p:nvSpPr>
        <p:spPr>
          <a:xfrm>
            <a:off x="152400" y="1773936"/>
            <a:ext cx="4343400" cy="4855464"/>
          </a:xfrm>
        </p:spPr>
        <p:txBody>
          <a:bodyPr>
            <a:normAutofit/>
          </a:bodyPr>
          <a:lstStyle/>
          <a:p>
            <a:r>
              <a:rPr lang="en-US" dirty="0" smtClean="0"/>
              <a:t>Landmark Supreme Court Case</a:t>
            </a:r>
          </a:p>
          <a:p>
            <a:endParaRPr lang="en-US" dirty="0"/>
          </a:p>
          <a:p>
            <a:r>
              <a:rPr lang="en-US" dirty="0" smtClean="0"/>
              <a:t>Homer </a:t>
            </a:r>
            <a:r>
              <a:rPr lang="en-US" dirty="0" err="1" smtClean="0"/>
              <a:t>Plessy</a:t>
            </a:r>
            <a:r>
              <a:rPr lang="en-US" dirty="0" smtClean="0"/>
              <a:t> sued after being forced to ride in a separate car from whites</a:t>
            </a:r>
          </a:p>
          <a:p>
            <a:endParaRPr lang="en-US" dirty="0"/>
          </a:p>
          <a:p>
            <a:r>
              <a:rPr lang="en-US" dirty="0" smtClean="0"/>
              <a:t>Case established “separate but equal” clause  </a:t>
            </a:r>
            <a:endParaRPr lang="en-US" dirty="0"/>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1524000"/>
            <a:ext cx="35814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898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2400"/>
            <a:ext cx="8229600" cy="1143000"/>
          </a:xfrm>
        </p:spPr>
        <p:txBody>
          <a:bodyPr/>
          <a:lstStyle/>
          <a:p>
            <a:pPr algn="r"/>
            <a:r>
              <a:rPr lang="en-US" dirty="0" smtClean="0"/>
              <a:t>African American Activism</a:t>
            </a:r>
            <a:endParaRPr lang="en-US" dirty="0"/>
          </a:p>
        </p:txBody>
      </p:sp>
      <p:pic>
        <p:nvPicPr>
          <p:cNvPr id="9" name="Content Placeholder 8" descr="460px-WEB_DuBois_1918.jpg"/>
          <p:cNvPicPr>
            <a:picLocks noGrp="1" noChangeAspect="1"/>
          </p:cNvPicPr>
          <p:nvPr>
            <p:ph idx="1"/>
          </p:nvPr>
        </p:nvPicPr>
        <p:blipFill>
          <a:blip r:embed="rId2" cstate="print"/>
          <a:stretch>
            <a:fillRect/>
          </a:stretch>
        </p:blipFill>
        <p:spPr>
          <a:xfrm>
            <a:off x="3047999" y="2057400"/>
            <a:ext cx="2691807" cy="3505200"/>
          </a:xfrm>
        </p:spPr>
      </p:pic>
      <p:pic>
        <p:nvPicPr>
          <p:cNvPr id="18434" name="Picture 2" descr="http://0.tqn.com/d/womenshistory/1/G/B/B/mary_church_terrell_2a.jpg"/>
          <p:cNvPicPr>
            <a:picLocks noChangeAspect="1" noChangeArrowheads="1"/>
          </p:cNvPicPr>
          <p:nvPr/>
        </p:nvPicPr>
        <p:blipFill>
          <a:blip r:embed="rId3" cstate="print"/>
          <a:srcRect/>
          <a:stretch>
            <a:fillRect/>
          </a:stretch>
        </p:blipFill>
        <p:spPr bwMode="auto">
          <a:xfrm>
            <a:off x="457200" y="4114800"/>
            <a:ext cx="2133600" cy="2586992"/>
          </a:xfrm>
          <a:prstGeom prst="rect">
            <a:avLst/>
          </a:prstGeom>
          <a:noFill/>
        </p:spPr>
      </p:pic>
      <p:pic>
        <p:nvPicPr>
          <p:cNvPr id="18436" name="Picture 4" descr="https://images.asc.ohio-state.edu/is/image/mediamanager/5/5d00e60f-e5c1-415f-9f64-2f3fe0699aec.jpg/?size=450,450&amp;fmt=png"/>
          <p:cNvPicPr>
            <a:picLocks noChangeAspect="1" noChangeArrowheads="1"/>
          </p:cNvPicPr>
          <p:nvPr/>
        </p:nvPicPr>
        <p:blipFill>
          <a:blip r:embed="rId4" cstate="print"/>
          <a:srcRect/>
          <a:stretch>
            <a:fillRect/>
          </a:stretch>
        </p:blipFill>
        <p:spPr bwMode="auto">
          <a:xfrm>
            <a:off x="6019800" y="1219200"/>
            <a:ext cx="2933277" cy="3905250"/>
          </a:xfrm>
          <a:prstGeom prst="rect">
            <a:avLst/>
          </a:prstGeom>
          <a:noFill/>
        </p:spPr>
      </p:pic>
      <p:sp>
        <p:nvSpPr>
          <p:cNvPr id="7" name="TextBox 6"/>
          <p:cNvSpPr txBox="1"/>
          <p:nvPr/>
        </p:nvSpPr>
        <p:spPr>
          <a:xfrm>
            <a:off x="6400800" y="5105400"/>
            <a:ext cx="2438400" cy="400110"/>
          </a:xfrm>
          <a:prstGeom prst="rect">
            <a:avLst/>
          </a:prstGeom>
          <a:noFill/>
        </p:spPr>
        <p:txBody>
          <a:bodyPr wrap="square" rtlCol="0">
            <a:spAutoFit/>
          </a:bodyPr>
          <a:lstStyle/>
          <a:p>
            <a:pPr algn="ctr"/>
            <a:r>
              <a:rPr lang="en-US" sz="2000" dirty="0" smtClean="0"/>
              <a:t>Ida B. Wells</a:t>
            </a:r>
            <a:endParaRPr lang="en-US" sz="2000" dirty="0"/>
          </a:p>
        </p:txBody>
      </p:sp>
      <p:pic>
        <p:nvPicPr>
          <p:cNvPr id="18437" name="Picture 5" descr="G:\APUSH\Prezi 25\9\424px-Booker_T_Washington_retouched_flattened-crop.jpg"/>
          <p:cNvPicPr>
            <a:picLocks noChangeAspect="1" noChangeArrowheads="1"/>
          </p:cNvPicPr>
          <p:nvPr/>
        </p:nvPicPr>
        <p:blipFill>
          <a:blip r:embed="rId5" cstate="print"/>
          <a:srcRect/>
          <a:stretch>
            <a:fillRect/>
          </a:stretch>
        </p:blipFill>
        <p:spPr bwMode="auto">
          <a:xfrm>
            <a:off x="152400" y="685800"/>
            <a:ext cx="2366525" cy="3343275"/>
          </a:xfrm>
          <a:prstGeom prst="rect">
            <a:avLst/>
          </a:prstGeom>
          <a:noFill/>
        </p:spPr>
      </p:pic>
      <p:sp>
        <p:nvSpPr>
          <p:cNvPr id="12" name="TextBox 11"/>
          <p:cNvSpPr txBox="1"/>
          <p:nvPr/>
        </p:nvSpPr>
        <p:spPr>
          <a:xfrm>
            <a:off x="2590800" y="6248400"/>
            <a:ext cx="2895600" cy="400110"/>
          </a:xfrm>
          <a:prstGeom prst="rect">
            <a:avLst/>
          </a:prstGeom>
          <a:noFill/>
        </p:spPr>
        <p:txBody>
          <a:bodyPr wrap="square" rtlCol="0">
            <a:spAutoFit/>
          </a:bodyPr>
          <a:lstStyle/>
          <a:p>
            <a:r>
              <a:rPr lang="en-US" sz="2000" dirty="0" smtClean="0"/>
              <a:t>Mary Church Terrell</a:t>
            </a:r>
            <a:endParaRPr lang="en-US" sz="2000" dirty="0"/>
          </a:p>
        </p:txBody>
      </p:sp>
      <p:sp>
        <p:nvSpPr>
          <p:cNvPr id="13" name="TextBox 12"/>
          <p:cNvSpPr txBox="1"/>
          <p:nvPr/>
        </p:nvSpPr>
        <p:spPr>
          <a:xfrm>
            <a:off x="3200400" y="1676400"/>
            <a:ext cx="2286000" cy="400110"/>
          </a:xfrm>
          <a:prstGeom prst="rect">
            <a:avLst/>
          </a:prstGeom>
          <a:noFill/>
        </p:spPr>
        <p:txBody>
          <a:bodyPr wrap="square" rtlCol="0">
            <a:spAutoFit/>
          </a:bodyPr>
          <a:lstStyle/>
          <a:p>
            <a:pPr algn="ctr"/>
            <a:r>
              <a:rPr lang="en-US" sz="2000" dirty="0" smtClean="0"/>
              <a:t>W.E.B. </a:t>
            </a:r>
            <a:r>
              <a:rPr lang="en-US" sz="2000" dirty="0" err="1" smtClean="0"/>
              <a:t>DuBois</a:t>
            </a:r>
            <a:endParaRPr lang="en-US" sz="2000" dirty="0"/>
          </a:p>
        </p:txBody>
      </p:sp>
      <p:sp>
        <p:nvSpPr>
          <p:cNvPr id="15" name="TextBox 14"/>
          <p:cNvSpPr txBox="1"/>
          <p:nvPr/>
        </p:nvSpPr>
        <p:spPr>
          <a:xfrm>
            <a:off x="0" y="304800"/>
            <a:ext cx="2362200" cy="369332"/>
          </a:xfrm>
          <a:prstGeom prst="rect">
            <a:avLst/>
          </a:prstGeom>
          <a:noFill/>
        </p:spPr>
        <p:txBody>
          <a:bodyPr wrap="square" rtlCol="0">
            <a:spAutoFit/>
          </a:bodyPr>
          <a:lstStyle/>
          <a:p>
            <a:r>
              <a:rPr lang="en-US" dirty="0" smtClean="0">
                <a:solidFill>
                  <a:schemeClr val="bg1"/>
                </a:solidFill>
              </a:rPr>
              <a:t>Booker T. Washington</a:t>
            </a:r>
            <a:endParaRPr lang="en-US"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The African American Response (</a:t>
            </a:r>
            <a:r>
              <a:rPr lang="en-US" dirty="0" err="1" smtClean="0"/>
              <a:t>pg</a:t>
            </a:r>
            <a:r>
              <a:rPr lang="en-US" smtClean="0"/>
              <a:t> 136)</a:t>
            </a:r>
            <a:endParaRPr lang="en-US" dirty="0"/>
          </a:p>
        </p:txBody>
      </p:sp>
      <p:sp>
        <p:nvSpPr>
          <p:cNvPr id="3" name="Content Placeholder 2"/>
          <p:cNvSpPr>
            <a:spLocks noGrp="1"/>
          </p:cNvSpPr>
          <p:nvPr>
            <p:ph idx="1"/>
          </p:nvPr>
        </p:nvSpPr>
        <p:spPr/>
        <p:txBody>
          <a:bodyPr>
            <a:normAutofit/>
          </a:bodyPr>
          <a:lstStyle/>
          <a:p>
            <a:pPr fontAlgn="base"/>
            <a:r>
              <a:rPr lang="en-US" b="1" dirty="0" smtClean="0"/>
              <a:t>1)  Create a 4 column chart that highlights the roles of each of the preceding figures in attempting to establish equality for African Americans</a:t>
            </a:r>
            <a:endParaRPr lang="en-US" dirty="0"/>
          </a:p>
          <a:p>
            <a:endParaRPr lang="en-US" dirty="0" smtClean="0"/>
          </a:p>
          <a:p>
            <a:r>
              <a:rPr lang="en-US" b="1" dirty="0" smtClean="0"/>
              <a:t>2)  Which of the figures do you think had the best strategy?  Why?  (Answer should be in SIE format)</a:t>
            </a:r>
            <a:endParaRPr lang="en-US"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262</TotalTime>
  <Words>312</Words>
  <Application>Microsoft Office PowerPoint</Application>
  <PresentationFormat>On-screen Show (4:3)</PresentationFormat>
  <Paragraphs>49</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Corbel</vt:lpstr>
      <vt:lpstr>Wingdings</vt:lpstr>
      <vt:lpstr>Wingdings 2</vt:lpstr>
      <vt:lpstr>Wingdings 3</vt:lpstr>
      <vt:lpstr>Module</vt:lpstr>
      <vt:lpstr>Warm- Up:  1)  Compare and Contrast the following images 2)What does it tell us about our world today?</vt:lpstr>
      <vt:lpstr>Rise of Segregation </vt:lpstr>
      <vt:lpstr>Resistance and Repression</vt:lpstr>
      <vt:lpstr>Imposing Segregation</vt:lpstr>
      <vt:lpstr>Lynching was Brutal</vt:lpstr>
      <vt:lpstr>What were Jim Crow Laws?</vt:lpstr>
      <vt:lpstr>What was 1896 Plessy v. Ferguson? </vt:lpstr>
      <vt:lpstr>African American Activism</vt:lpstr>
      <vt:lpstr>The African American Response (pg 136)</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Rise of Segregation</dc:title>
  <dc:creator>Abu Jamal</dc:creator>
  <cp:lastModifiedBy>Sacerdote, Kevin R.</cp:lastModifiedBy>
  <cp:revision>6</cp:revision>
  <dcterms:created xsi:type="dcterms:W3CDTF">2012-10-05T21:17:39Z</dcterms:created>
  <dcterms:modified xsi:type="dcterms:W3CDTF">2016-10-03T12:32:26Z</dcterms:modified>
</cp:coreProperties>
</file>